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tkinson Hyperlegible" panose="020B0604020202020204" charset="0"/>
      <p:regular r:id="rId12"/>
    </p:embeddedFont>
    <p:embeddedFont>
      <p:font typeface="Open Sans Light" panose="020B0306030504020204" pitchFamily="34" charset="0"/>
      <p:regular r:id="rId13"/>
      <p:italic r:id="rId14"/>
    </p:embeddedFont>
    <p:embeddedFont>
      <p:font typeface="TT Norms Std Condense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Иван Чеповский" userId="bace468f0f190dc1" providerId="LiveId" clId="{AA4A8A8E-4530-4AF8-ABC1-904D7CBF5F08}"/>
    <pc:docChg chg="undo custSel modSld sldOrd">
      <pc:chgData name="Иван Чеповский" userId="bace468f0f190dc1" providerId="LiveId" clId="{AA4A8A8E-4530-4AF8-ABC1-904D7CBF5F08}" dt="2025-08-04T18:06:01.297" v="786" actId="478"/>
      <pc:docMkLst>
        <pc:docMk/>
      </pc:docMkLst>
      <pc:sldChg chg="modSp mod">
        <pc:chgData name="Иван Чеповский" userId="bace468f0f190dc1" providerId="LiveId" clId="{AA4A8A8E-4530-4AF8-ABC1-904D7CBF5F08}" dt="2025-08-04T17:27:06.424" v="89" actId="20577"/>
        <pc:sldMkLst>
          <pc:docMk/>
          <pc:sldMk cId="0" sldId="256"/>
        </pc:sldMkLst>
        <pc:spChg chg="mod">
          <ac:chgData name="Иван Чеповский" userId="bace468f0f190dc1" providerId="LiveId" clId="{AA4A8A8E-4530-4AF8-ABC1-904D7CBF5F08}" dt="2025-08-04T17:26:30.651" v="25" actId="20577"/>
          <ac:spMkLst>
            <pc:docMk/>
            <pc:sldMk cId="0" sldId="256"/>
            <ac:spMk id="3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27:06.424" v="89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 ord">
        <pc:chgData name="Иван Чеповский" userId="bace468f0f190dc1" providerId="LiveId" clId="{AA4A8A8E-4530-4AF8-ABC1-904D7CBF5F08}" dt="2025-08-04T18:06:01.297" v="786" actId="478"/>
        <pc:sldMkLst>
          <pc:docMk/>
          <pc:sldMk cId="0" sldId="258"/>
        </pc:sldMkLst>
        <pc:spChg chg="mod">
          <ac:chgData name="Иван Чеповский" userId="bace468f0f190dc1" providerId="LiveId" clId="{AA4A8A8E-4530-4AF8-ABC1-904D7CBF5F08}" dt="2025-08-04T17:42:31.846" v="312" actId="20577"/>
          <ac:spMkLst>
            <pc:docMk/>
            <pc:sldMk cId="0" sldId="258"/>
            <ac:spMk id="5" creationId="{00000000-0000-0000-0000-000000000000}"/>
          </ac:spMkLst>
        </pc:spChg>
        <pc:spChg chg="add del mod">
          <ac:chgData name="Иван Чеповский" userId="bace468f0f190dc1" providerId="LiveId" clId="{AA4A8A8E-4530-4AF8-ABC1-904D7CBF5F08}" dt="2025-08-04T17:59:31.892" v="767" actId="20577"/>
          <ac:spMkLst>
            <pc:docMk/>
            <pc:sldMk cId="0" sldId="258"/>
            <ac:spMk id="6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426" v="599" actId="1035"/>
          <ac:spMkLst>
            <pc:docMk/>
            <pc:sldMk cId="0" sldId="258"/>
            <ac:spMk id="10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45:48.214" v="418" actId="20577"/>
          <ac:spMkLst>
            <pc:docMk/>
            <pc:sldMk cId="0" sldId="258"/>
            <ac:spMk id="11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426" v="599" actId="1035"/>
          <ac:spMkLst>
            <pc:docMk/>
            <pc:sldMk cId="0" sldId="258"/>
            <ac:spMk id="12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827" v="600" actId="1035"/>
          <ac:spMkLst>
            <pc:docMk/>
            <pc:sldMk cId="0" sldId="258"/>
            <ac:spMk id="16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9:14.787" v="753" actId="20577"/>
          <ac:spMkLst>
            <pc:docMk/>
            <pc:sldMk cId="0" sldId="258"/>
            <ac:spMk id="17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827" v="600" actId="1035"/>
          <ac:spMkLst>
            <pc:docMk/>
            <pc:sldMk cId="0" sldId="258"/>
            <ac:spMk id="18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426" v="599" actId="1035"/>
          <ac:spMkLst>
            <pc:docMk/>
            <pc:sldMk cId="0" sldId="258"/>
            <ac:spMk id="22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426" v="599" actId="1035"/>
          <ac:spMkLst>
            <pc:docMk/>
            <pc:sldMk cId="0" sldId="258"/>
            <ac:spMk id="23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48:00.918" v="483" actId="20577"/>
          <ac:spMkLst>
            <pc:docMk/>
            <pc:sldMk cId="0" sldId="258"/>
            <ac:spMk id="24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827" v="600" actId="1035"/>
          <ac:spMkLst>
            <pc:docMk/>
            <pc:sldMk cId="0" sldId="258"/>
            <ac:spMk id="28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827" v="600" actId="1035"/>
          <ac:spMkLst>
            <pc:docMk/>
            <pc:sldMk cId="0" sldId="258"/>
            <ac:spMk id="29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56:11.827" v="600" actId="1035"/>
          <ac:spMkLst>
            <pc:docMk/>
            <pc:sldMk cId="0" sldId="258"/>
            <ac:spMk id="30" creationId="{00000000-0000-0000-0000-000000000000}"/>
          </ac:spMkLst>
        </pc:spChg>
        <pc:grpChg chg="mod">
          <ac:chgData name="Иван Чеповский" userId="bace468f0f190dc1" providerId="LiveId" clId="{AA4A8A8E-4530-4AF8-ABC1-904D7CBF5F08}" dt="2025-08-04T17:56:11.827" v="600" actId="1035"/>
          <ac:grpSpMkLst>
            <pc:docMk/>
            <pc:sldMk cId="0" sldId="258"/>
            <ac:grpSpMk id="13" creationId="{00000000-0000-0000-0000-000000000000}"/>
          </ac:grpSpMkLst>
        </pc:grpChg>
        <pc:grpChg chg="mod">
          <ac:chgData name="Иван Чеповский" userId="bace468f0f190dc1" providerId="LiveId" clId="{AA4A8A8E-4530-4AF8-ABC1-904D7CBF5F08}" dt="2025-08-04T17:56:11.827" v="600" actId="1035"/>
          <ac:grpSpMkLst>
            <pc:docMk/>
            <pc:sldMk cId="0" sldId="258"/>
            <ac:grpSpMk id="25" creationId="{00000000-0000-0000-0000-000000000000}"/>
          </ac:grpSpMkLst>
        </pc:grpChg>
        <pc:grpChg chg="del">
          <ac:chgData name="Иван Чеповский" userId="bace468f0f190dc1" providerId="LiveId" clId="{AA4A8A8E-4530-4AF8-ABC1-904D7CBF5F08}" dt="2025-08-04T18:06:01.297" v="786" actId="478"/>
          <ac:grpSpMkLst>
            <pc:docMk/>
            <pc:sldMk cId="0" sldId="258"/>
            <ac:grpSpMk id="31" creationId="{00000000-0000-0000-0000-000000000000}"/>
          </ac:grpSpMkLst>
        </pc:grpChg>
        <pc:picChg chg="add mod modCrop">
          <ac:chgData name="Иван Чеповский" userId="bace468f0f190dc1" providerId="LiveId" clId="{AA4A8A8E-4530-4AF8-ABC1-904D7CBF5F08}" dt="2025-08-04T18:05:59.491" v="785" actId="1076"/>
          <ac:picMkLst>
            <pc:docMk/>
            <pc:sldMk cId="0" sldId="258"/>
            <ac:picMk id="34" creationId="{FD4641D2-1349-1CD5-3CAF-FC07A91BEDDC}"/>
          </ac:picMkLst>
        </pc:picChg>
      </pc:sldChg>
      <pc:sldChg chg="addSp delSp modSp mod ord">
        <pc:chgData name="Иван Чеповский" userId="bace468f0f190dc1" providerId="LiveId" clId="{AA4A8A8E-4530-4AF8-ABC1-904D7CBF5F08}" dt="2025-08-04T17:40:04.939" v="292" actId="20577"/>
        <pc:sldMkLst>
          <pc:docMk/>
          <pc:sldMk cId="0" sldId="260"/>
        </pc:sldMkLst>
        <pc:spChg chg="mod">
          <ac:chgData name="Иван Чеповский" userId="bace468f0f190dc1" providerId="LiveId" clId="{AA4A8A8E-4530-4AF8-ABC1-904D7CBF5F08}" dt="2025-08-04T17:28:06.060" v="106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36:18.238" v="194" actId="20577"/>
          <ac:spMkLst>
            <pc:docMk/>
            <pc:sldMk cId="0" sldId="260"/>
            <ac:spMk id="16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36:31.515" v="213" actId="20577"/>
          <ac:spMkLst>
            <pc:docMk/>
            <pc:sldMk cId="0" sldId="260"/>
            <ac:spMk id="17" creationId="{00000000-0000-0000-0000-000000000000}"/>
          </ac:spMkLst>
        </pc:spChg>
        <pc:spChg chg="del">
          <ac:chgData name="Иван Чеповский" userId="bace468f0f190dc1" providerId="LiveId" clId="{AA4A8A8E-4530-4AF8-ABC1-904D7CBF5F08}" dt="2025-08-04T17:28:03.437" v="105" actId="478"/>
          <ac:spMkLst>
            <pc:docMk/>
            <pc:sldMk cId="0" sldId="260"/>
            <ac:spMk id="18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39:39.182" v="247" actId="20577"/>
          <ac:spMkLst>
            <pc:docMk/>
            <pc:sldMk cId="0" sldId="260"/>
            <ac:spMk id="19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39:54.318" v="268" actId="20577"/>
          <ac:spMkLst>
            <pc:docMk/>
            <pc:sldMk cId="0" sldId="260"/>
            <ac:spMk id="20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36:40.858" v="230" actId="20577"/>
          <ac:spMkLst>
            <pc:docMk/>
            <pc:sldMk cId="0" sldId="260"/>
            <ac:spMk id="25" creationId="{00000000-0000-0000-0000-000000000000}"/>
          </ac:spMkLst>
        </pc:spChg>
        <pc:spChg chg="mod">
          <ac:chgData name="Иван Чеповский" userId="bace468f0f190dc1" providerId="LiveId" clId="{AA4A8A8E-4530-4AF8-ABC1-904D7CBF5F08}" dt="2025-08-04T17:40:04.939" v="292" actId="20577"/>
          <ac:spMkLst>
            <pc:docMk/>
            <pc:sldMk cId="0" sldId="260"/>
            <ac:spMk id="26" creationId="{00000000-0000-0000-0000-000000000000}"/>
          </ac:spMkLst>
        </pc:spChg>
        <pc:grpChg chg="del">
          <ac:chgData name="Иван Чеповский" userId="bace468f0f190dc1" providerId="LiveId" clId="{AA4A8A8E-4530-4AF8-ABC1-904D7CBF5F08}" dt="2025-08-04T17:31:56.814" v="111" actId="478"/>
          <ac:grpSpMkLst>
            <pc:docMk/>
            <pc:sldMk cId="0" sldId="260"/>
            <ac:grpSpMk id="2" creationId="{00000000-0000-0000-0000-000000000000}"/>
          </ac:grpSpMkLst>
        </pc:grpChg>
        <pc:picChg chg="add mod ord">
          <ac:chgData name="Иван Чеповский" userId="bace468f0f190dc1" providerId="LiveId" clId="{AA4A8A8E-4530-4AF8-ABC1-904D7CBF5F08}" dt="2025-08-04T17:32:40.184" v="132" actId="171"/>
          <ac:picMkLst>
            <pc:docMk/>
            <pc:sldMk cId="0" sldId="260"/>
            <ac:picMk id="28" creationId="{20FE64CB-4180-8C2F-FA20-39C93FA922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3258A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46899" b="-11976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7078" y="4140848"/>
            <a:ext cx="17053845" cy="132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5"/>
              </a:lnSpc>
            </a:pPr>
            <a:r>
              <a:rPr lang="uk-UA" sz="8468" dirty="0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ЗВІТ ПО ФІНАЛЬНОМУ ПРОЕКТУ</a:t>
            </a:r>
            <a:endParaRPr lang="en-US" sz="8468" dirty="0">
              <a:solidFill>
                <a:srgbClr val="FFFFFF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50499" y="6039868"/>
            <a:ext cx="9987003" cy="59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5"/>
              </a:lnSpc>
              <a:spcBef>
                <a:spcPct val="0"/>
              </a:spcBef>
            </a:pPr>
            <a:r>
              <a:rPr lang="uk-UA" sz="4125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Дашборд</a:t>
            </a:r>
            <a:r>
              <a:rPr lang="uk-UA" sz="4125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виробничої компанії</a:t>
            </a:r>
            <a:endParaRPr lang="en-US" sz="4125" u="none" strike="noStrike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2558" y="824856"/>
            <a:ext cx="4651615" cy="4194181"/>
            <a:chOff x="0" y="0"/>
            <a:chExt cx="1289257" cy="116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257" cy="1162473"/>
            </a:xfrm>
            <a:custGeom>
              <a:avLst/>
              <a:gdLst/>
              <a:ahLst/>
              <a:cxnLst/>
              <a:rect l="l" t="t" r="r" b="b"/>
              <a:pathLst>
                <a:path w="1289257" h="1162473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1458" y="2718024"/>
            <a:ext cx="4083629" cy="6359276"/>
            <a:chOff x="0" y="0"/>
            <a:chExt cx="772112" cy="12023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112" cy="1202380"/>
            </a:xfrm>
            <a:custGeom>
              <a:avLst/>
              <a:gdLst/>
              <a:ahLst/>
              <a:cxnLst/>
              <a:rect l="l" t="t" r="r" b="b"/>
              <a:pathLst>
                <a:path w="772112" h="1202380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66430" r="-664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55067" y="5230196"/>
            <a:ext cx="4095409" cy="5674735"/>
            <a:chOff x="0" y="0"/>
            <a:chExt cx="899901" cy="1246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9901" cy="1246933"/>
            </a:xfrm>
            <a:custGeom>
              <a:avLst/>
              <a:gdLst/>
              <a:ahLst/>
              <a:cxnLst/>
              <a:rect l="l" t="t" r="r" b="b"/>
              <a:pathLst>
                <a:path w="899901" h="1246933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1961" r="-196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849085" y="1308541"/>
            <a:ext cx="8954364" cy="146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The Future of Machine Learning in AI: Trends and Opportunities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9085" y="3033769"/>
            <a:ext cx="8394464" cy="78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en-US" sz="13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ML is continuously evolving, with emerging trends like federated learning, explainable AI, and quantum machine learning. These advancements hold immense potential for solving complex problems and shaping the future of AI.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12692" y="4440500"/>
            <a:ext cx="7376527" cy="1560342"/>
            <a:chOff x="0" y="0"/>
            <a:chExt cx="1942789" cy="4109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43161" y="4684025"/>
            <a:ext cx="534286" cy="53428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19653" y="4803083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22040" y="4764983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AI Applications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2040" y="5266922"/>
            <a:ext cx="5226270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ML is expanding into new domains, driving innovation across industries.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112692" y="6188536"/>
            <a:ext cx="7376527" cy="1560342"/>
            <a:chOff x="0" y="0"/>
            <a:chExt cx="1942789" cy="4109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43161" y="6432061"/>
            <a:ext cx="534286" cy="5342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19653" y="6551119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22040" y="6513019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Smart Cities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22040" y="7014958"/>
            <a:ext cx="5226270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is transforming urban environments, improving efficiency and sustainability.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112692" y="7936572"/>
            <a:ext cx="7376527" cy="1560342"/>
            <a:chOff x="0" y="0"/>
            <a:chExt cx="1942789" cy="41095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43161" y="8180096"/>
            <a:ext cx="534286" cy="53428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719653" y="829915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22040" y="8261055"/>
            <a:ext cx="4177760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Research and Development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22040" y="8762993"/>
            <a:ext cx="5226270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Continuous research and development are essential for advancing AI capabilities.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0FE64CB-4180-8C2F-FA20-39C93FA92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38400" y="-829709"/>
            <a:ext cx="10931174" cy="7287449"/>
          </a:xfrm>
          <a:prstGeom prst="round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00132" y="6288752"/>
            <a:ext cx="16259168" cy="3167424"/>
            <a:chOff x="0" y="0"/>
            <a:chExt cx="4282250" cy="834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250" cy="834219"/>
            </a:xfrm>
            <a:custGeom>
              <a:avLst/>
              <a:gdLst/>
              <a:ahLst/>
              <a:cxnLst/>
              <a:rect l="l" t="t" r="r" b="b"/>
              <a:pathLst>
                <a:path w="4282250" h="834219">
                  <a:moveTo>
                    <a:pt x="11904" y="0"/>
                  </a:moveTo>
                  <a:lnTo>
                    <a:pt x="4270346" y="0"/>
                  </a:lnTo>
                  <a:cubicBezTo>
                    <a:pt x="4273503" y="0"/>
                    <a:pt x="4276531" y="1254"/>
                    <a:pt x="4278764" y="3487"/>
                  </a:cubicBezTo>
                  <a:cubicBezTo>
                    <a:pt x="4280996" y="5719"/>
                    <a:pt x="4282250" y="8747"/>
                    <a:pt x="4282250" y="11904"/>
                  </a:cubicBezTo>
                  <a:lnTo>
                    <a:pt x="4282250" y="822315"/>
                  </a:lnTo>
                  <a:cubicBezTo>
                    <a:pt x="4282250" y="825472"/>
                    <a:pt x="4280996" y="828500"/>
                    <a:pt x="4278764" y="830732"/>
                  </a:cubicBezTo>
                  <a:cubicBezTo>
                    <a:pt x="4276531" y="832964"/>
                    <a:pt x="4273503" y="834219"/>
                    <a:pt x="4270346" y="834219"/>
                  </a:cubicBezTo>
                  <a:lnTo>
                    <a:pt x="11904" y="834219"/>
                  </a:lnTo>
                  <a:cubicBezTo>
                    <a:pt x="8747" y="834219"/>
                    <a:pt x="5719" y="832964"/>
                    <a:pt x="3487" y="830732"/>
                  </a:cubicBezTo>
                  <a:cubicBezTo>
                    <a:pt x="1254" y="828500"/>
                    <a:pt x="0" y="825472"/>
                    <a:pt x="0" y="822315"/>
                  </a:cubicBezTo>
                  <a:lnTo>
                    <a:pt x="0" y="11904"/>
                  </a:lnTo>
                  <a:cubicBezTo>
                    <a:pt x="0" y="8747"/>
                    <a:pt x="1254" y="5719"/>
                    <a:pt x="3487" y="3487"/>
                  </a:cubicBezTo>
                  <a:cubicBezTo>
                    <a:pt x="5719" y="1254"/>
                    <a:pt x="8747" y="0"/>
                    <a:pt x="11904" y="0"/>
                  </a:cubicBezTo>
                  <a:close/>
                </a:path>
              </a:pathLst>
            </a:custGeom>
            <a:solidFill>
              <a:srgbClr val="2A3066">
                <a:alpha val="5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282250" cy="90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4193" y="7346085"/>
            <a:ext cx="521936" cy="534286"/>
            <a:chOff x="0" y="0"/>
            <a:chExt cx="7940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5399" y="7346085"/>
            <a:ext cx="521936" cy="534286"/>
            <a:chOff x="0" y="0"/>
            <a:chExt cx="79401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129716" y="2740325"/>
            <a:ext cx="7794180" cy="896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uk-UA" sz="6295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Етапи проекту</a:t>
            </a:r>
            <a:endParaRPr lang="en-US" sz="6295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786863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8070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95174" y="7374660"/>
            <a:ext cx="3191245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ru-RU" sz="2826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Вивантаження</a:t>
            </a:r>
            <a:r>
              <a:rPr lang="ru-RU" sz="28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</a:t>
            </a:r>
            <a:r>
              <a:rPr lang="ru-RU" sz="2826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даних</a:t>
            </a:r>
            <a:endParaRPr lang="en-US" sz="28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616381" y="7374660"/>
            <a:ext cx="3191245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uk-UA" sz="28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Трансформація даних</a:t>
            </a:r>
            <a:endParaRPr lang="en-US" sz="28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495174" y="8303558"/>
            <a:ext cx="3831479" cy="2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uk-UA" sz="1534" spc="11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допомогою </a:t>
            </a:r>
            <a:r>
              <a:rPr lang="en-US" sz="1534" spc="11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SQL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16381" y="8303558"/>
            <a:ext cx="3831479" cy="2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uk-UA" sz="1534" spc="11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допомогою </a:t>
            </a:r>
            <a:r>
              <a:rPr lang="en-US" sz="1534" spc="11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Python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936606" y="7346085"/>
            <a:ext cx="521936" cy="534286"/>
            <a:chOff x="0" y="0"/>
            <a:chExt cx="79401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029276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7587" y="7374660"/>
            <a:ext cx="3831479" cy="40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uk-UA" sz="28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Побудова </a:t>
            </a:r>
            <a:r>
              <a:rPr lang="uk-UA" sz="2826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дашборду</a:t>
            </a:r>
            <a:endParaRPr lang="en-US" sz="28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737587" y="8303558"/>
            <a:ext cx="3831479" cy="29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uk-UA" sz="1534" spc="115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 допомогою </a:t>
            </a:r>
            <a:r>
              <a:rPr lang="en-US" sz="1534" spc="115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PowerBI</a:t>
            </a:r>
            <a:endParaRPr lang="en-US" sz="1534" spc="115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1506" y="-487132"/>
            <a:ext cx="6886646" cy="7069097"/>
            <a:chOff x="0" y="0"/>
            <a:chExt cx="1813767" cy="186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767" cy="1861820"/>
            </a:xfrm>
            <a:custGeom>
              <a:avLst/>
              <a:gdLst/>
              <a:ahLst/>
              <a:cxnLst/>
              <a:rect l="l" t="t" r="r" b="b"/>
              <a:pathLst>
                <a:path w="1813767" h="1861820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6166"/>
            <a:ext cx="9963616" cy="789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ru-RU" sz="5527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Вивантаження</a:t>
            </a:r>
            <a:r>
              <a:rPr lang="ru-RU" sz="5527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</a:t>
            </a:r>
            <a:r>
              <a:rPr lang="ru-RU" sz="5527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даних</a:t>
            </a:r>
            <a:endParaRPr lang="en-US" sz="5527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279657"/>
            <a:ext cx="8394464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ru-RU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 рамках проекту </a:t>
            </a:r>
            <a:r>
              <a:rPr lang="ru-RU" spc="122" dirty="0" err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використовувалась</a:t>
            </a:r>
            <a:r>
              <a:rPr lang="ru-RU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СУБД </a:t>
            </a:r>
            <a:r>
              <a:rPr lang="en-US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SQL Server</a:t>
            </a:r>
            <a:r>
              <a:rPr lang="uk-UA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Використовувались </a:t>
            </a:r>
            <a:r>
              <a:rPr lang="en-US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JOIN’</a:t>
            </a:r>
            <a:r>
              <a:rPr lang="uk-UA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и, </a:t>
            </a:r>
            <a:r>
              <a:rPr lang="en-US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CTE, </a:t>
            </a:r>
            <a:r>
              <a:rPr lang="uk-UA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функції перетворювання даних, роботи з датами, умовні оператори, функції агрегації, оператори </a:t>
            </a:r>
            <a:r>
              <a:rPr lang="en-US" spc="122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DISTINCT, UNION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43500"/>
            <a:ext cx="534286" cy="534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5193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7579" y="5224458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uk-UA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11 таблиць</a:t>
            </a:r>
            <a:endParaRPr lang="en-US" sz="26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07579" y="5726397"/>
            <a:ext cx="2654520" cy="23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було вивантажено</a:t>
            </a:r>
            <a:endParaRPr lang="en-US" sz="1334" spc="10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300956"/>
            <a:ext cx="534286" cy="5342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05193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579" y="7381915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uk-UA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9 </a:t>
            </a:r>
            <a:r>
              <a:rPr lang="en-US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JOIN’</a:t>
            </a:r>
            <a:r>
              <a:rPr lang="uk-UA" sz="2626" dirty="0" err="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ів</a:t>
            </a:r>
            <a:r>
              <a:rPr lang="uk-UA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- </a:t>
            </a:r>
            <a:endParaRPr lang="en-US" sz="26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07579" y="7883853"/>
            <a:ext cx="2322604" cy="493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у найбільшому </a:t>
            </a:r>
            <a:r>
              <a:rPr lang="en-US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SQL-</a:t>
            </a: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запиті</a:t>
            </a:r>
            <a:endParaRPr lang="en-US" sz="1334" spc="10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712192" y="5143500"/>
            <a:ext cx="534286" cy="5342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88685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91071" y="5224458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uk-UA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60 рядків - </a:t>
            </a:r>
            <a:endParaRPr lang="en-US" sz="26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591071" y="5726397"/>
            <a:ext cx="2322604" cy="49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довжина найбільшого </a:t>
            </a:r>
            <a:r>
              <a:rPr lang="en-US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SQL-</a:t>
            </a: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запиту</a:t>
            </a:r>
            <a:endParaRPr lang="en-US" sz="1334" spc="10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5712192" y="7300956"/>
            <a:ext cx="534286" cy="5342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8685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91071" y="7381915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1 265 778 </a:t>
            </a:r>
            <a:r>
              <a:rPr lang="uk-UA" sz="2626" dirty="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рядків</a:t>
            </a:r>
            <a:endParaRPr lang="en-US" sz="2626" dirty="0">
              <a:solidFill>
                <a:srgbClr val="FFFFFF"/>
              </a:solidFill>
              <a:latin typeface="TT Norms Std Condensed"/>
              <a:ea typeface="TT Norms Std Condensed"/>
              <a:cs typeface="TT Norms Std Condensed"/>
              <a:sym typeface="TT Norms Std Condense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91071" y="7883853"/>
            <a:ext cx="2322604" cy="23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uk-UA" sz="1334" spc="100" dirty="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вивантажених даних</a:t>
            </a:r>
            <a:endParaRPr lang="en-US" sz="1334" spc="100" dirty="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FD4641D2-1349-1CD5-3CAF-FC07A91BE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t="77" r="11964" b="77"/>
          <a:stretch>
            <a:fillRect/>
          </a:stretch>
        </p:blipFill>
        <p:spPr>
          <a:xfrm>
            <a:off x="10145212" y="1957126"/>
            <a:ext cx="6210628" cy="6210628"/>
          </a:xfrm>
          <a:prstGeom prst="round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5842" y="-692065"/>
            <a:ext cx="9047707" cy="7760988"/>
            <a:chOff x="0" y="0"/>
            <a:chExt cx="1401727" cy="12023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1727" cy="1202380"/>
            </a:xfrm>
            <a:custGeom>
              <a:avLst/>
              <a:gdLst/>
              <a:ahLst/>
              <a:cxnLst/>
              <a:rect l="l" t="t" r="r" b="b"/>
              <a:pathLst>
                <a:path w="1401727" h="1202380">
                  <a:moveTo>
                    <a:pt x="85568" y="0"/>
                  </a:moveTo>
                  <a:lnTo>
                    <a:pt x="1316159" y="0"/>
                  </a:lnTo>
                  <a:cubicBezTo>
                    <a:pt x="1363417" y="0"/>
                    <a:pt x="1401727" y="38310"/>
                    <a:pt x="1401727" y="85568"/>
                  </a:cubicBezTo>
                  <a:lnTo>
                    <a:pt x="1401727" y="1116812"/>
                  </a:lnTo>
                  <a:cubicBezTo>
                    <a:pt x="1401727" y="1164070"/>
                    <a:pt x="1363417" y="1202380"/>
                    <a:pt x="1316159" y="1202380"/>
                  </a:cubicBezTo>
                  <a:lnTo>
                    <a:pt x="85568" y="1202380"/>
                  </a:lnTo>
                  <a:cubicBezTo>
                    <a:pt x="38310" y="1202380"/>
                    <a:pt x="0" y="1164070"/>
                    <a:pt x="0" y="1116812"/>
                  </a:cubicBezTo>
                  <a:lnTo>
                    <a:pt x="0" y="85568"/>
                  </a:lnTo>
                  <a:cubicBezTo>
                    <a:pt x="0" y="38310"/>
                    <a:pt x="38310" y="0"/>
                    <a:pt x="85568" y="0"/>
                  </a:cubicBezTo>
                  <a:close/>
                </a:path>
              </a:pathLst>
            </a:custGeom>
            <a:blipFill>
              <a:blip r:embed="rId2"/>
              <a:stretch>
                <a:fillRect l="-14253" r="-1425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00132" y="6288752"/>
            <a:ext cx="16259168" cy="3167424"/>
            <a:chOff x="0" y="0"/>
            <a:chExt cx="4282250" cy="834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250" cy="834219"/>
            </a:xfrm>
            <a:custGeom>
              <a:avLst/>
              <a:gdLst/>
              <a:ahLst/>
              <a:cxnLst/>
              <a:rect l="l" t="t" r="r" b="b"/>
              <a:pathLst>
                <a:path w="4282250" h="834219">
                  <a:moveTo>
                    <a:pt x="11904" y="0"/>
                  </a:moveTo>
                  <a:lnTo>
                    <a:pt x="4270346" y="0"/>
                  </a:lnTo>
                  <a:cubicBezTo>
                    <a:pt x="4273503" y="0"/>
                    <a:pt x="4276531" y="1254"/>
                    <a:pt x="4278764" y="3487"/>
                  </a:cubicBezTo>
                  <a:cubicBezTo>
                    <a:pt x="4280996" y="5719"/>
                    <a:pt x="4282250" y="8747"/>
                    <a:pt x="4282250" y="11904"/>
                  </a:cubicBezTo>
                  <a:lnTo>
                    <a:pt x="4282250" y="822315"/>
                  </a:lnTo>
                  <a:cubicBezTo>
                    <a:pt x="4282250" y="825472"/>
                    <a:pt x="4280996" y="828500"/>
                    <a:pt x="4278764" y="830732"/>
                  </a:cubicBezTo>
                  <a:cubicBezTo>
                    <a:pt x="4276531" y="832964"/>
                    <a:pt x="4273503" y="834219"/>
                    <a:pt x="4270346" y="834219"/>
                  </a:cubicBezTo>
                  <a:lnTo>
                    <a:pt x="11904" y="834219"/>
                  </a:lnTo>
                  <a:cubicBezTo>
                    <a:pt x="8747" y="834219"/>
                    <a:pt x="5719" y="832964"/>
                    <a:pt x="3487" y="830732"/>
                  </a:cubicBezTo>
                  <a:cubicBezTo>
                    <a:pt x="1254" y="828500"/>
                    <a:pt x="0" y="825472"/>
                    <a:pt x="0" y="822315"/>
                  </a:cubicBezTo>
                  <a:lnTo>
                    <a:pt x="0" y="11904"/>
                  </a:lnTo>
                  <a:cubicBezTo>
                    <a:pt x="0" y="8747"/>
                    <a:pt x="1254" y="5719"/>
                    <a:pt x="3487" y="3487"/>
                  </a:cubicBezTo>
                  <a:cubicBezTo>
                    <a:pt x="5719" y="1254"/>
                    <a:pt x="8747" y="0"/>
                    <a:pt x="11904" y="0"/>
                  </a:cubicBezTo>
                  <a:close/>
                </a:path>
              </a:pathLst>
            </a:custGeom>
            <a:solidFill>
              <a:srgbClr val="2A3066">
                <a:alpha val="5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282250" cy="9008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4193" y="7346085"/>
            <a:ext cx="521936" cy="534286"/>
            <a:chOff x="0" y="0"/>
            <a:chExt cx="7940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15399" y="7346085"/>
            <a:ext cx="521936" cy="534286"/>
            <a:chOff x="0" y="0"/>
            <a:chExt cx="79401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17557" y="1682202"/>
            <a:ext cx="7794180" cy="1743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6295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The Rise of Machine Learning in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6863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08070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95174" y="7374660"/>
            <a:ext cx="3191245" cy="39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Early AI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16381" y="7374660"/>
            <a:ext cx="3191245" cy="39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Machine Learning Era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7557" y="4248652"/>
            <a:ext cx="6782298" cy="894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ML has become a cornerstone of AI. Its ability to analyze vast amounts of data has fueled advancements in diverse fields, from healthcare and finance to transportation and entertainment.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95174" y="7918471"/>
            <a:ext cx="3831479" cy="58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Rule-based systems, limited data, narrow applications.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16381" y="7918471"/>
            <a:ext cx="3831479" cy="58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Statistical methods, data-driven models, wider application domains.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936606" y="7346085"/>
            <a:ext cx="521936" cy="534286"/>
            <a:chOff x="0" y="0"/>
            <a:chExt cx="79401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2029276" y="7465143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37587" y="7374660"/>
            <a:ext cx="4521713" cy="39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Deep Learning Revolution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737587" y="7918471"/>
            <a:ext cx="3831479" cy="588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Neural networks, large datasets, complex AI systems.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2558" y="824856"/>
            <a:ext cx="4651615" cy="4194181"/>
            <a:chOff x="0" y="0"/>
            <a:chExt cx="1289257" cy="116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257" cy="1162473"/>
            </a:xfrm>
            <a:custGeom>
              <a:avLst/>
              <a:gdLst/>
              <a:ahLst/>
              <a:cxnLst/>
              <a:rect l="l" t="t" r="r" b="b"/>
              <a:pathLst>
                <a:path w="1289257" h="1162473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1458" y="2718024"/>
            <a:ext cx="4083629" cy="6359276"/>
            <a:chOff x="0" y="0"/>
            <a:chExt cx="772112" cy="12023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112" cy="1202380"/>
            </a:xfrm>
            <a:custGeom>
              <a:avLst/>
              <a:gdLst/>
              <a:ahLst/>
              <a:cxnLst/>
              <a:rect l="l" t="t" r="r" b="b"/>
              <a:pathLst>
                <a:path w="772112" h="1202380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8397" r="-839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55067" y="5230196"/>
            <a:ext cx="4095409" cy="5674735"/>
            <a:chOff x="0" y="0"/>
            <a:chExt cx="899901" cy="1246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9901" cy="1246933"/>
            </a:xfrm>
            <a:custGeom>
              <a:avLst/>
              <a:gdLst/>
              <a:ahLst/>
              <a:cxnLst/>
              <a:rect l="l" t="t" r="r" b="b"/>
              <a:pathLst>
                <a:path w="899901" h="1246933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53922" r="-5392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849085" y="1308541"/>
            <a:ext cx="8954364" cy="1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Unsupervised Learning:</a:t>
            </a:r>
          </a:p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Clustering and Anomaly Detection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9085" y="3033769"/>
            <a:ext cx="8394464" cy="520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en-US" sz="13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Unsupervised learning algorithms discover hidden patterns in unlabeled data. They are used to group data points into clusters or identify outliers.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12692" y="4440500"/>
            <a:ext cx="7376527" cy="1560342"/>
            <a:chOff x="0" y="0"/>
            <a:chExt cx="1942789" cy="4109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643161" y="4684025"/>
            <a:ext cx="534286" cy="53428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19653" y="4803083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22040" y="4764983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Clustering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2040" y="5266922"/>
            <a:ext cx="5226270" cy="49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Grouping similar data points together. 1.K-Means Clustering, 2 Hierarchical Clustering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112692" y="6188536"/>
            <a:ext cx="7376527" cy="1560342"/>
            <a:chOff x="0" y="0"/>
            <a:chExt cx="1942789" cy="4109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43161" y="6432061"/>
            <a:ext cx="534286" cy="53428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719653" y="6551119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22040" y="6513019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Anomaly Detection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22040" y="7014958"/>
            <a:ext cx="5226270" cy="49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Identifying unusual data points that deviate from the norm. 1.One-Class SVM, 2.Isolation Forest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112692" y="7936572"/>
            <a:ext cx="7376527" cy="1560342"/>
            <a:chOff x="0" y="0"/>
            <a:chExt cx="1942789" cy="41095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42789" cy="410954"/>
            </a:xfrm>
            <a:custGeom>
              <a:avLst/>
              <a:gdLst/>
              <a:ahLst/>
              <a:cxnLst/>
              <a:rect l="l" t="t" r="r" b="b"/>
              <a:pathLst>
                <a:path w="1942789" h="41095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382617"/>
                  </a:lnTo>
                  <a:cubicBezTo>
                    <a:pt x="1942789" y="390132"/>
                    <a:pt x="1939803" y="397340"/>
                    <a:pt x="1934489" y="402654"/>
                  </a:cubicBezTo>
                  <a:cubicBezTo>
                    <a:pt x="1929175" y="407969"/>
                    <a:pt x="1921967" y="410954"/>
                    <a:pt x="1914452" y="410954"/>
                  </a:cubicBezTo>
                  <a:lnTo>
                    <a:pt x="28337" y="410954"/>
                  </a:lnTo>
                  <a:cubicBezTo>
                    <a:pt x="12687" y="410954"/>
                    <a:pt x="0" y="398267"/>
                    <a:pt x="0" y="38261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1942789" cy="477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643161" y="8180096"/>
            <a:ext cx="534286" cy="53428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719653" y="829915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22040" y="8261055"/>
            <a:ext cx="2832722" cy="3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Applications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22040" y="8762993"/>
            <a:ext cx="5226270" cy="490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Customer segmentation, fraud detection, network intrusion detection.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1506" y="-487132"/>
            <a:ext cx="6886646" cy="7069097"/>
            <a:chOff x="0" y="0"/>
            <a:chExt cx="1813767" cy="186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767" cy="1861820"/>
            </a:xfrm>
            <a:custGeom>
              <a:avLst/>
              <a:gdLst/>
              <a:ahLst/>
              <a:cxnLst/>
              <a:rect l="l" t="t" r="r" b="b"/>
              <a:pathLst>
                <a:path w="1813767" h="1861820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6166"/>
            <a:ext cx="9963616" cy="152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Reinforcement Learning: Autonomous Decision-Making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79657"/>
            <a:ext cx="8394464" cy="52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en-US" sz="13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Reinforcement learning enables agents to learn through trial and error. They interact with an environment, receiving rewards for desirable actions and penalties for undesirable ones.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43500"/>
            <a:ext cx="534286" cy="534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5193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7579" y="5224458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Agent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579" y="5726397"/>
            <a:ext cx="2654520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entity that interacts with the environment.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300956"/>
            <a:ext cx="534286" cy="5342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05193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579" y="7381915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Actions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7579" y="7883853"/>
            <a:ext cx="2322604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agent's choices within the environment.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12192" y="5143500"/>
            <a:ext cx="534286" cy="5342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88685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91071" y="5224458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Environment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91071" y="5726397"/>
            <a:ext cx="2322604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context in which the agent operates.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712192" y="7300956"/>
            <a:ext cx="534286" cy="5342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8685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91071" y="7381915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Rewards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91071" y="7883853"/>
            <a:ext cx="2322604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Feedback received by the agent for its actions.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5684" y="1716334"/>
            <a:ext cx="5719924" cy="6692213"/>
            <a:chOff x="0" y="0"/>
            <a:chExt cx="1027690" cy="12023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7690" cy="1202380"/>
            </a:xfrm>
            <a:custGeom>
              <a:avLst/>
              <a:gdLst/>
              <a:ahLst/>
              <a:cxnLst/>
              <a:rect l="l" t="t" r="r" b="b"/>
              <a:pathLst>
                <a:path w="1027690" h="1202380">
                  <a:moveTo>
                    <a:pt x="135350" y="0"/>
                  </a:moveTo>
                  <a:lnTo>
                    <a:pt x="892340" y="0"/>
                  </a:lnTo>
                  <a:cubicBezTo>
                    <a:pt x="967092" y="0"/>
                    <a:pt x="1027690" y="60598"/>
                    <a:pt x="1027690" y="135350"/>
                  </a:cubicBezTo>
                  <a:lnTo>
                    <a:pt x="1027690" y="1067030"/>
                  </a:lnTo>
                  <a:cubicBezTo>
                    <a:pt x="1027690" y="1141782"/>
                    <a:pt x="967092" y="1202380"/>
                    <a:pt x="892340" y="1202380"/>
                  </a:cubicBezTo>
                  <a:lnTo>
                    <a:pt x="135350" y="1202380"/>
                  </a:lnTo>
                  <a:cubicBezTo>
                    <a:pt x="60598" y="1202380"/>
                    <a:pt x="0" y="1141782"/>
                    <a:pt x="0" y="1067030"/>
                  </a:cubicBezTo>
                  <a:lnTo>
                    <a:pt x="0" y="135350"/>
                  </a:lnTo>
                  <a:cubicBezTo>
                    <a:pt x="0" y="60598"/>
                    <a:pt x="60598" y="0"/>
                    <a:pt x="135350" y="0"/>
                  </a:cubicBezTo>
                  <a:close/>
                </a:path>
              </a:pathLst>
            </a:custGeom>
            <a:blipFill>
              <a:blip r:embed="rId2"/>
              <a:stretch>
                <a:fillRect l="-53538" r="-53538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2558" y="824856"/>
            <a:ext cx="4651615" cy="4194181"/>
            <a:chOff x="0" y="0"/>
            <a:chExt cx="1289257" cy="116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9257" cy="1162473"/>
            </a:xfrm>
            <a:custGeom>
              <a:avLst/>
              <a:gdLst/>
              <a:ahLst/>
              <a:cxnLst/>
              <a:rect l="l" t="t" r="r" b="b"/>
              <a:pathLst>
                <a:path w="1289257" h="1162473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1458" y="2718024"/>
            <a:ext cx="4083629" cy="6359276"/>
            <a:chOff x="0" y="0"/>
            <a:chExt cx="772112" cy="12023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72112" cy="1202380"/>
            </a:xfrm>
            <a:custGeom>
              <a:avLst/>
              <a:gdLst/>
              <a:ahLst/>
              <a:cxnLst/>
              <a:rect l="l" t="t" r="r" b="b"/>
              <a:pathLst>
                <a:path w="772112" h="1202380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53817" r="-5381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3555067" y="5230196"/>
            <a:ext cx="4095409" cy="5674735"/>
            <a:chOff x="0" y="0"/>
            <a:chExt cx="899901" cy="1246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9901" cy="1246933"/>
            </a:xfrm>
            <a:custGeom>
              <a:avLst/>
              <a:gdLst/>
              <a:ahLst/>
              <a:cxnLst/>
              <a:rect l="l" t="t" r="r" b="b"/>
              <a:pathLst>
                <a:path w="899901" h="1246933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42039" r="-6593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7849085" y="1308541"/>
            <a:ext cx="8954364" cy="146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Machine Learning for Natural Language 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49085" y="3033769"/>
            <a:ext cx="8394464" cy="78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en-US" sz="13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Natural language processing (NLP) uses ML to understand and process human language. It allows computers to extract meaning from text, translate languages, and generate human-like text.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28346" y="4440500"/>
            <a:ext cx="7376527" cy="952500"/>
            <a:chOff x="0" y="0"/>
            <a:chExt cx="1942789" cy="2508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42789" cy="250864"/>
            </a:xfrm>
            <a:custGeom>
              <a:avLst/>
              <a:gdLst/>
              <a:ahLst/>
              <a:cxnLst/>
              <a:rect l="l" t="t" r="r" b="b"/>
              <a:pathLst>
                <a:path w="1942789" h="25086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222527"/>
                  </a:lnTo>
                  <a:cubicBezTo>
                    <a:pt x="1942789" y="230042"/>
                    <a:pt x="1939803" y="237250"/>
                    <a:pt x="1934489" y="242564"/>
                  </a:cubicBezTo>
                  <a:cubicBezTo>
                    <a:pt x="1929175" y="247879"/>
                    <a:pt x="1921967" y="250864"/>
                    <a:pt x="1914452" y="250864"/>
                  </a:cubicBezTo>
                  <a:lnTo>
                    <a:pt x="28337" y="250864"/>
                  </a:lnTo>
                  <a:cubicBezTo>
                    <a:pt x="12687" y="250864"/>
                    <a:pt x="0" y="238177"/>
                    <a:pt x="0" y="22252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942789" cy="317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28346" y="5711133"/>
            <a:ext cx="7376527" cy="952500"/>
            <a:chOff x="0" y="0"/>
            <a:chExt cx="1942789" cy="2508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42789" cy="250864"/>
            </a:xfrm>
            <a:custGeom>
              <a:avLst/>
              <a:gdLst/>
              <a:ahLst/>
              <a:cxnLst/>
              <a:rect l="l" t="t" r="r" b="b"/>
              <a:pathLst>
                <a:path w="1942789" h="25086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222527"/>
                  </a:lnTo>
                  <a:cubicBezTo>
                    <a:pt x="1942789" y="230042"/>
                    <a:pt x="1939803" y="237250"/>
                    <a:pt x="1934489" y="242564"/>
                  </a:cubicBezTo>
                  <a:cubicBezTo>
                    <a:pt x="1929175" y="247879"/>
                    <a:pt x="1921967" y="250864"/>
                    <a:pt x="1914452" y="250864"/>
                  </a:cubicBezTo>
                  <a:lnTo>
                    <a:pt x="28337" y="250864"/>
                  </a:lnTo>
                  <a:cubicBezTo>
                    <a:pt x="12687" y="250864"/>
                    <a:pt x="0" y="238177"/>
                    <a:pt x="0" y="22252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942789" cy="317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97067" y="5920240"/>
            <a:ext cx="534286" cy="534286"/>
            <a:chOff x="0" y="0"/>
            <a:chExt cx="712381" cy="71238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712381" cy="71238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01990" y="146045"/>
              <a:ext cx="508401" cy="4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6"/>
                </a:lnSpc>
              </a:pPr>
              <a:r>
                <a:rPr lang="en-US" sz="2459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429853" y="6010225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Text Classification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22040" y="4734029"/>
            <a:ext cx="1804228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TASK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128346" y="6981766"/>
            <a:ext cx="7376527" cy="952500"/>
            <a:chOff x="0" y="0"/>
            <a:chExt cx="1942789" cy="25086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42789" cy="250864"/>
            </a:xfrm>
            <a:custGeom>
              <a:avLst/>
              <a:gdLst/>
              <a:ahLst/>
              <a:cxnLst/>
              <a:rect l="l" t="t" r="r" b="b"/>
              <a:pathLst>
                <a:path w="1942789" h="25086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222527"/>
                  </a:lnTo>
                  <a:cubicBezTo>
                    <a:pt x="1942789" y="230042"/>
                    <a:pt x="1939803" y="237250"/>
                    <a:pt x="1934489" y="242564"/>
                  </a:cubicBezTo>
                  <a:cubicBezTo>
                    <a:pt x="1929175" y="247879"/>
                    <a:pt x="1921967" y="250864"/>
                    <a:pt x="1914452" y="250864"/>
                  </a:cubicBezTo>
                  <a:lnTo>
                    <a:pt x="28337" y="250864"/>
                  </a:lnTo>
                  <a:cubicBezTo>
                    <a:pt x="12687" y="250864"/>
                    <a:pt x="0" y="238177"/>
                    <a:pt x="0" y="22252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1942789" cy="317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97067" y="7190873"/>
            <a:ext cx="534286" cy="534286"/>
            <a:chOff x="0" y="0"/>
            <a:chExt cx="712381" cy="71238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12381" cy="71238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01990" y="146045"/>
              <a:ext cx="508401" cy="4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6"/>
                </a:lnSpc>
              </a:pPr>
              <a:r>
                <a:rPr lang="en-US" sz="2459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2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764337" y="7189022"/>
            <a:ext cx="2087849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Translating between languages.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522040" y="7280857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Machine Translation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764337" y="4734029"/>
            <a:ext cx="2087849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EXAMPLE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128346" y="8252398"/>
            <a:ext cx="7376527" cy="952500"/>
            <a:chOff x="0" y="0"/>
            <a:chExt cx="1942789" cy="25086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42789" cy="250864"/>
            </a:xfrm>
            <a:custGeom>
              <a:avLst/>
              <a:gdLst/>
              <a:ahLst/>
              <a:cxnLst/>
              <a:rect l="l" t="t" r="r" b="b"/>
              <a:pathLst>
                <a:path w="1942789" h="250864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222527"/>
                  </a:lnTo>
                  <a:cubicBezTo>
                    <a:pt x="1942789" y="230042"/>
                    <a:pt x="1939803" y="237250"/>
                    <a:pt x="1934489" y="242564"/>
                  </a:cubicBezTo>
                  <a:cubicBezTo>
                    <a:pt x="1929175" y="247879"/>
                    <a:pt x="1921967" y="250864"/>
                    <a:pt x="1914452" y="250864"/>
                  </a:cubicBezTo>
                  <a:lnTo>
                    <a:pt x="28337" y="250864"/>
                  </a:lnTo>
                  <a:cubicBezTo>
                    <a:pt x="12687" y="250864"/>
                    <a:pt x="0" y="238177"/>
                    <a:pt x="0" y="222527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1942789" cy="3175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597067" y="8461505"/>
            <a:ext cx="534286" cy="534286"/>
            <a:chOff x="0" y="0"/>
            <a:chExt cx="712381" cy="712381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712381" cy="712381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21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01990" y="146045"/>
              <a:ext cx="508401" cy="458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6"/>
                </a:lnSpc>
              </a:pPr>
              <a:r>
                <a:rPr lang="en-US" sz="2459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3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522040" y="8551490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Text Summarization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764337" y="8459654"/>
            <a:ext cx="2411654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Generating concise summaries of long texts.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672151" y="5918389"/>
            <a:ext cx="2613135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Sentiment analysis, spam detection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0D1161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5842" y="-692065"/>
            <a:ext cx="9047707" cy="7540364"/>
            <a:chOff x="0" y="0"/>
            <a:chExt cx="1401727" cy="1168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1727" cy="1168200"/>
            </a:xfrm>
            <a:custGeom>
              <a:avLst/>
              <a:gdLst/>
              <a:ahLst/>
              <a:cxnLst/>
              <a:rect l="l" t="t" r="r" b="b"/>
              <a:pathLst>
                <a:path w="1401727" h="1168200">
                  <a:moveTo>
                    <a:pt x="85568" y="0"/>
                  </a:moveTo>
                  <a:lnTo>
                    <a:pt x="1316159" y="0"/>
                  </a:lnTo>
                  <a:cubicBezTo>
                    <a:pt x="1363417" y="0"/>
                    <a:pt x="1401727" y="38310"/>
                    <a:pt x="1401727" y="85568"/>
                  </a:cubicBezTo>
                  <a:lnTo>
                    <a:pt x="1401727" y="1082632"/>
                  </a:lnTo>
                  <a:cubicBezTo>
                    <a:pt x="1401727" y="1129890"/>
                    <a:pt x="1363417" y="1168200"/>
                    <a:pt x="1316159" y="1168200"/>
                  </a:cubicBezTo>
                  <a:lnTo>
                    <a:pt x="85568" y="1168200"/>
                  </a:lnTo>
                  <a:cubicBezTo>
                    <a:pt x="62874" y="1168200"/>
                    <a:pt x="41109" y="1159184"/>
                    <a:pt x="25062" y="1143137"/>
                  </a:cubicBezTo>
                  <a:cubicBezTo>
                    <a:pt x="9015" y="1127090"/>
                    <a:pt x="0" y="1105326"/>
                    <a:pt x="0" y="1082632"/>
                  </a:cubicBezTo>
                  <a:lnTo>
                    <a:pt x="0" y="85568"/>
                  </a:lnTo>
                  <a:cubicBezTo>
                    <a:pt x="0" y="38310"/>
                    <a:pt x="38310" y="0"/>
                    <a:pt x="85568" y="0"/>
                  </a:cubicBezTo>
                  <a:close/>
                </a:path>
              </a:pathLst>
            </a:custGeom>
            <a:blipFill>
              <a:blip r:embed="rId2"/>
              <a:stretch>
                <a:fillRect l="-12544" r="-1254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00132" y="6288752"/>
            <a:ext cx="16259168" cy="3516137"/>
            <a:chOff x="0" y="0"/>
            <a:chExt cx="4282250" cy="9260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250" cy="926061"/>
            </a:xfrm>
            <a:custGeom>
              <a:avLst/>
              <a:gdLst/>
              <a:ahLst/>
              <a:cxnLst/>
              <a:rect l="l" t="t" r="r" b="b"/>
              <a:pathLst>
                <a:path w="4282250" h="926061">
                  <a:moveTo>
                    <a:pt x="11904" y="0"/>
                  </a:moveTo>
                  <a:lnTo>
                    <a:pt x="4270346" y="0"/>
                  </a:lnTo>
                  <a:cubicBezTo>
                    <a:pt x="4273503" y="0"/>
                    <a:pt x="4276531" y="1254"/>
                    <a:pt x="4278764" y="3487"/>
                  </a:cubicBezTo>
                  <a:cubicBezTo>
                    <a:pt x="4280996" y="5719"/>
                    <a:pt x="4282250" y="8747"/>
                    <a:pt x="4282250" y="11904"/>
                  </a:cubicBezTo>
                  <a:lnTo>
                    <a:pt x="4282250" y="914157"/>
                  </a:lnTo>
                  <a:cubicBezTo>
                    <a:pt x="4282250" y="917314"/>
                    <a:pt x="4280996" y="920342"/>
                    <a:pt x="4278764" y="922574"/>
                  </a:cubicBezTo>
                  <a:cubicBezTo>
                    <a:pt x="4276531" y="924807"/>
                    <a:pt x="4273503" y="926061"/>
                    <a:pt x="4270346" y="926061"/>
                  </a:cubicBezTo>
                  <a:lnTo>
                    <a:pt x="11904" y="926061"/>
                  </a:lnTo>
                  <a:cubicBezTo>
                    <a:pt x="8747" y="926061"/>
                    <a:pt x="5719" y="924807"/>
                    <a:pt x="3487" y="922574"/>
                  </a:cubicBezTo>
                  <a:cubicBezTo>
                    <a:pt x="1254" y="920342"/>
                    <a:pt x="0" y="917314"/>
                    <a:pt x="0" y="914157"/>
                  </a:cubicBezTo>
                  <a:lnTo>
                    <a:pt x="0" y="11904"/>
                  </a:lnTo>
                  <a:cubicBezTo>
                    <a:pt x="0" y="8747"/>
                    <a:pt x="1254" y="5719"/>
                    <a:pt x="3487" y="3487"/>
                  </a:cubicBezTo>
                  <a:cubicBezTo>
                    <a:pt x="5719" y="1254"/>
                    <a:pt x="8747" y="0"/>
                    <a:pt x="11904" y="0"/>
                  </a:cubicBezTo>
                  <a:close/>
                </a:path>
              </a:pathLst>
            </a:custGeom>
            <a:solidFill>
              <a:srgbClr val="2A3066">
                <a:alpha val="5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282250" cy="9927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94193" y="7210249"/>
            <a:ext cx="521936" cy="534286"/>
            <a:chOff x="0" y="0"/>
            <a:chExt cx="79401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24774" y="7210249"/>
            <a:ext cx="521936" cy="534286"/>
            <a:chOff x="0" y="0"/>
            <a:chExt cx="79401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317557" y="1682202"/>
            <a:ext cx="7794180" cy="2601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8"/>
              </a:lnSpc>
            </a:pPr>
            <a:r>
              <a:rPr lang="en-US" sz="6295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Computer Vision and Image Recognition with Machine Learning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86863" y="7329308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17445" y="7329308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95174" y="7238824"/>
            <a:ext cx="2070380" cy="77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Object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25756" y="7238824"/>
            <a:ext cx="2419094" cy="77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Image Segmentation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17557" y="4248652"/>
            <a:ext cx="6782298" cy="120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Computer vision utilizes ML to interpret and understand images. It allows computers to identify objects, recognize faces, and analyze scenes, enabling applications like autonomous vehicles and medical image analysis.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95174" y="8317520"/>
            <a:ext cx="2361900" cy="58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Identifying objects in images or videos.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25756" y="8317520"/>
            <a:ext cx="2419094" cy="58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Dividing images into meaningful regions.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559225" y="7210249"/>
            <a:ext cx="521936" cy="534286"/>
            <a:chOff x="0" y="0"/>
            <a:chExt cx="794013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491700" y="7173698"/>
            <a:ext cx="521936" cy="534286"/>
            <a:chOff x="0" y="0"/>
            <a:chExt cx="794013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94013" cy="812800"/>
            </a:xfrm>
            <a:custGeom>
              <a:avLst/>
              <a:gdLst/>
              <a:ahLst/>
              <a:cxnLst/>
              <a:rect l="l" t="t" r="r" b="b"/>
              <a:pathLst>
                <a:path w="794013" h="812800">
                  <a:moveTo>
                    <a:pt x="397006" y="0"/>
                  </a:moveTo>
                  <a:cubicBezTo>
                    <a:pt x="177746" y="0"/>
                    <a:pt x="0" y="181951"/>
                    <a:pt x="0" y="406400"/>
                  </a:cubicBezTo>
                  <a:cubicBezTo>
                    <a:pt x="0" y="630849"/>
                    <a:pt x="177746" y="812800"/>
                    <a:pt x="397006" y="812800"/>
                  </a:cubicBezTo>
                  <a:cubicBezTo>
                    <a:pt x="616267" y="812800"/>
                    <a:pt x="794013" y="630849"/>
                    <a:pt x="794013" y="406400"/>
                  </a:cubicBezTo>
                  <a:cubicBezTo>
                    <a:pt x="794013" y="181951"/>
                    <a:pt x="616267" y="0"/>
                    <a:pt x="397006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4439" y="9525"/>
              <a:ext cx="645135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651895" y="7329308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84371" y="7292757"/>
            <a:ext cx="336595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60206" y="7238824"/>
            <a:ext cx="2279983" cy="77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Facial Recognition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292682" y="7202273"/>
            <a:ext cx="2819056" cy="77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2"/>
              </a:lnSpc>
            </a:pPr>
            <a:r>
              <a:rPr lang="en-US" sz="28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Optical Character Recognition (OCR)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60206" y="8317520"/>
            <a:ext cx="2685706" cy="894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Recognizing and identifying individuals based on their faces.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4292682" y="8280969"/>
            <a:ext cx="2685706" cy="586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1"/>
              </a:lnSpc>
            </a:pPr>
            <a:r>
              <a:rPr lang="en-US" sz="1534" spc="11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Extracting text from images.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941506" y="-487132"/>
            <a:ext cx="6886646" cy="7069097"/>
            <a:chOff x="0" y="0"/>
            <a:chExt cx="1813767" cy="186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13767" cy="1861820"/>
            </a:xfrm>
            <a:custGeom>
              <a:avLst/>
              <a:gdLst/>
              <a:ahLst/>
              <a:cxnLst/>
              <a:rect l="l" t="t" r="r" b="b"/>
              <a:pathLst>
                <a:path w="1813767" h="1861820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1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1356166"/>
            <a:ext cx="8867659" cy="152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Ethical Considerations in Developing ML-Powered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79657"/>
            <a:ext cx="8394464" cy="52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9"/>
              </a:lnSpc>
            </a:pPr>
            <a:r>
              <a:rPr lang="en-US" sz="1334" spc="12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 ML-powered AI becomes more prevalent, it's crucial to address ethical concerns. These include bias in algorithms, data privacy, job displacement, and the potential misuse of AI.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5143500"/>
            <a:ext cx="534286" cy="5342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05193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7579" y="5224458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Algorithmic Bias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07579" y="5726397"/>
            <a:ext cx="2654520" cy="73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Ensuring fairness and avoiding discrimination in AI systems.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7300956"/>
            <a:ext cx="534286" cy="5342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05193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7579" y="7381915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Job Displacement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7579" y="7883853"/>
            <a:ext cx="2322604" cy="73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Preparing for potential changes in the workforce due to AI automation.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712192" y="5143500"/>
            <a:ext cx="534286" cy="5342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788685" y="5262558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91071" y="5224458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Data Privacy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91071" y="5726397"/>
            <a:ext cx="2322604" cy="49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Protecting sensitive data used to train AI models.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5712192" y="7300956"/>
            <a:ext cx="534286" cy="5342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21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8685" y="7420015"/>
            <a:ext cx="381301" cy="334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6"/>
              </a:lnSpc>
            </a:pPr>
            <a:r>
              <a:rPr lang="en-US" sz="245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91071" y="7381915"/>
            <a:ext cx="2832722" cy="37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6"/>
              </a:lnSpc>
            </a:pPr>
            <a:r>
              <a:rPr lang="en-US" sz="262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Misuse of 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591071" y="7883853"/>
            <a:ext cx="2322604" cy="73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14"/>
              </a:lnSpc>
            </a:pPr>
            <a:r>
              <a:rPr lang="en-US" sz="1334" spc="1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Preventing AI from being used for malicious purposes.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5684" y="1716334"/>
            <a:ext cx="5719924" cy="6692213"/>
            <a:chOff x="0" y="0"/>
            <a:chExt cx="1027690" cy="120238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27690" cy="1202380"/>
            </a:xfrm>
            <a:custGeom>
              <a:avLst/>
              <a:gdLst/>
              <a:ahLst/>
              <a:cxnLst/>
              <a:rect l="l" t="t" r="r" b="b"/>
              <a:pathLst>
                <a:path w="1027690" h="1202380">
                  <a:moveTo>
                    <a:pt x="135350" y="0"/>
                  </a:moveTo>
                  <a:lnTo>
                    <a:pt x="892340" y="0"/>
                  </a:lnTo>
                  <a:cubicBezTo>
                    <a:pt x="967092" y="0"/>
                    <a:pt x="1027690" y="60598"/>
                    <a:pt x="1027690" y="135350"/>
                  </a:cubicBezTo>
                  <a:lnTo>
                    <a:pt x="1027690" y="1067030"/>
                  </a:lnTo>
                  <a:cubicBezTo>
                    <a:pt x="1027690" y="1141782"/>
                    <a:pt x="967092" y="1202380"/>
                    <a:pt x="892340" y="1202380"/>
                  </a:cubicBezTo>
                  <a:lnTo>
                    <a:pt x="135350" y="1202380"/>
                  </a:lnTo>
                  <a:cubicBezTo>
                    <a:pt x="60598" y="1202380"/>
                    <a:pt x="0" y="1141782"/>
                    <a:pt x="0" y="1067030"/>
                  </a:cubicBezTo>
                  <a:lnTo>
                    <a:pt x="0" y="135350"/>
                  </a:lnTo>
                  <a:cubicBezTo>
                    <a:pt x="0" y="60598"/>
                    <a:pt x="60598" y="0"/>
                    <a:pt x="135350" y="0"/>
                  </a:cubicBezTo>
                  <a:close/>
                </a:path>
              </a:pathLst>
            </a:custGeom>
            <a:blipFill>
              <a:blip r:embed="rId2"/>
              <a:stretch>
                <a:fillRect l="-37968" r="-37968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655</Words>
  <Application>Microsoft Office PowerPoint</Application>
  <PresentationFormat>Произвольный</PresentationFormat>
  <Paragraphs>115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TT Norms Std Condensed</vt:lpstr>
      <vt:lpstr>Atkinson Hyperlegible</vt:lpstr>
      <vt:lpstr>Open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Иван Чеповский</cp:lastModifiedBy>
  <cp:revision>1</cp:revision>
  <dcterms:created xsi:type="dcterms:W3CDTF">2006-08-16T00:00:00Z</dcterms:created>
  <dcterms:modified xsi:type="dcterms:W3CDTF">2025-08-04T18:06:04Z</dcterms:modified>
  <dc:identifier>DAGvIWdCH9I</dc:identifier>
</cp:coreProperties>
</file>